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20D70D-7B62-4503-AEEC-57EA4782FDE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265240-2FEE-4CE3-89BC-DE5BE5AA6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1FA3EB-EF2E-404B-A7B9-552E5CF41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397" y="442068"/>
            <a:ext cx="9156492" cy="182509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Презентация к занятию по ФЭМП в Старшей группе.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D18160-E6CE-49C8-992B-B4FB9469AFA1}"/>
              </a:ext>
            </a:extLst>
          </p:cNvPr>
          <p:cNvSpPr txBox="1"/>
          <p:nvPr/>
        </p:nvSpPr>
        <p:spPr>
          <a:xfrm>
            <a:off x="4645247" y="3364484"/>
            <a:ext cx="6173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«Мальвина учит Буратино»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D18160-E6CE-49C8-992B-B4FB9469AFA1}"/>
              </a:ext>
            </a:extLst>
          </p:cNvPr>
          <p:cNvSpPr txBox="1"/>
          <p:nvPr/>
        </p:nvSpPr>
        <p:spPr>
          <a:xfrm>
            <a:off x="5232362" y="4851008"/>
            <a:ext cx="6417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Воспитатель – </a:t>
            </a:r>
            <a:r>
              <a:rPr lang="ru-RU" sz="440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Губина В.Н.</a:t>
            </a:r>
            <a:r>
              <a:rPr lang="ru-RU" sz="4400" smtClean="0">
                <a:solidFill>
                  <a:srgbClr val="0070C0"/>
                </a:solidFill>
                <a:latin typeface="Monotype Corsiva" panose="03010101010201010101" pitchFamily="66" charset="0"/>
              </a:rPr>
              <a:t>»</a:t>
            </a:r>
            <a:endParaRPr lang="ru-RU" sz="44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60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3590E75-79DB-45ED-B75B-B01CE49DA9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455" y="3429000"/>
            <a:ext cx="1841152" cy="2438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1479DC-BF04-484C-99AB-60A19C5375DA}"/>
              </a:ext>
            </a:extLst>
          </p:cNvPr>
          <p:cNvSpPr txBox="1"/>
          <p:nvPr/>
        </p:nvSpPr>
        <p:spPr>
          <a:xfrm>
            <a:off x="6850968" y="174683"/>
            <a:ext cx="64430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Раз, два, три, четыре, пять!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Все умеем мы считать,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Отдыхать умеем тоже-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Руки за спину положим,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Голову поднимем выше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 легко-легко подышим.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Потянулись на носочках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Столько раз,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Ровно столько, сколько пальцев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руке у нас!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Раз, два, три, четыре, пять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Раз, два, три, четыре, пять,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Топаем ногами.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Раз, два, три, четыре, пять,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Хлопаем руками.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EE8BD0-AC2E-4B6F-BAF1-9FE7A7DA5D4D}"/>
              </a:ext>
            </a:extLst>
          </p:cNvPr>
          <p:cNvSpPr txBox="1"/>
          <p:nvPr/>
        </p:nvSpPr>
        <p:spPr>
          <a:xfrm rot="20179853">
            <a:off x="120780" y="1930843"/>
            <a:ext cx="6471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ФИЗКУЛЬТМИНУТКА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7719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046A699-1B1E-4A6D-B001-9F0CC74D8A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21374"/>
            <a:ext cx="1841152" cy="2438611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79B5997D-37BE-47AA-A0A4-95C167372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8174776"/>
              </p:ext>
            </p:extLst>
          </p:nvPr>
        </p:nvGraphicFramePr>
        <p:xfrm>
          <a:off x="2636910" y="1099492"/>
          <a:ext cx="8127999" cy="521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80448468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66086161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881957946"/>
                    </a:ext>
                  </a:extLst>
                </a:gridCol>
              </a:tblGrid>
              <a:tr h="173896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6871527"/>
                  </a:ext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905417"/>
                  </a:ext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5627811"/>
                  </a:ext>
                </a:extLst>
              </a:tr>
            </a:tbl>
          </a:graphicData>
        </a:graphic>
      </p:graphicFrame>
      <p:sp>
        <p:nvSpPr>
          <p:cNvPr id="5" name="Управляющая кнопка: &quot;Пустой&quot; 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8C4AFC90-C0BF-40A7-93AA-6B1D5133D9FC}"/>
              </a:ext>
            </a:extLst>
          </p:cNvPr>
          <p:cNvSpPr/>
          <p:nvPr/>
        </p:nvSpPr>
        <p:spPr>
          <a:xfrm>
            <a:off x="3362178" y="1589649"/>
            <a:ext cx="1041010" cy="998806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C0F8DDBA-9217-4B71-AAC1-75FD981A70AB}"/>
              </a:ext>
            </a:extLst>
          </p:cNvPr>
          <p:cNvSpPr/>
          <p:nvPr/>
        </p:nvSpPr>
        <p:spPr>
          <a:xfrm>
            <a:off x="8525022" y="1419078"/>
            <a:ext cx="1350498" cy="1339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AE4D44A-CF4F-44F3-A6EA-0C93F9C83003}"/>
              </a:ext>
            </a:extLst>
          </p:cNvPr>
          <p:cNvSpPr/>
          <p:nvPr/>
        </p:nvSpPr>
        <p:spPr>
          <a:xfrm>
            <a:off x="8525022" y="3078612"/>
            <a:ext cx="1350498" cy="13399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0443A3AE-34F1-4FFC-919E-AA3084798D25}"/>
              </a:ext>
            </a:extLst>
          </p:cNvPr>
          <p:cNvSpPr/>
          <p:nvPr/>
        </p:nvSpPr>
        <p:spPr>
          <a:xfrm>
            <a:off x="8543777" y="4775074"/>
            <a:ext cx="1350498" cy="13399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&quot;Пустой&quot;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5A6C05F-8243-406A-B7F2-574DD558EFBB}"/>
              </a:ext>
            </a:extLst>
          </p:cNvPr>
          <p:cNvSpPr/>
          <p:nvPr/>
        </p:nvSpPr>
        <p:spPr>
          <a:xfrm>
            <a:off x="3362178" y="3270740"/>
            <a:ext cx="1041010" cy="998806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A856681D-9F08-458D-A091-E4DA857F8626}"/>
              </a:ext>
            </a:extLst>
          </p:cNvPr>
          <p:cNvSpPr/>
          <p:nvPr/>
        </p:nvSpPr>
        <p:spPr>
          <a:xfrm>
            <a:off x="6029569" y="1419077"/>
            <a:ext cx="1181686" cy="1169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22D81C20-7DD4-4556-89AE-4354893D1AB4}"/>
              </a:ext>
            </a:extLst>
          </p:cNvPr>
          <p:cNvSpPr/>
          <p:nvPr/>
        </p:nvSpPr>
        <p:spPr>
          <a:xfrm>
            <a:off x="6029569" y="4775074"/>
            <a:ext cx="1181686" cy="116937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90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C127672-CDFF-4D30-AB76-D53169D39A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0848" y="4413292"/>
            <a:ext cx="1841152" cy="2444708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D21E7DF6-FFD2-481B-BB17-04B507AB5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7651066"/>
              </p:ext>
            </p:extLst>
          </p:nvPr>
        </p:nvGraphicFramePr>
        <p:xfrm>
          <a:off x="2032000" y="1324575"/>
          <a:ext cx="8127999" cy="521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80448468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66086161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881957946"/>
                    </a:ext>
                  </a:extLst>
                </a:gridCol>
              </a:tblGrid>
              <a:tr h="173896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6871527"/>
                  </a:ext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905417"/>
                  </a:ext>
                </a:extLst>
              </a:tr>
              <a:tr h="1738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562781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7FE462-B019-45D3-A686-4C813E5A59B4}"/>
              </a:ext>
            </a:extLst>
          </p:cNvPr>
          <p:cNvSpPr/>
          <p:nvPr/>
        </p:nvSpPr>
        <p:spPr>
          <a:xfrm>
            <a:off x="7920111" y="1674055"/>
            <a:ext cx="1871003" cy="9847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6103CB8-3179-48EE-92A2-16FA0364F81E}"/>
              </a:ext>
            </a:extLst>
          </p:cNvPr>
          <p:cNvSpPr/>
          <p:nvPr/>
        </p:nvSpPr>
        <p:spPr>
          <a:xfrm>
            <a:off x="7920111" y="5228756"/>
            <a:ext cx="1871003" cy="9847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AB49AEE1-5D39-4D96-AB07-87C150A16E89}"/>
              </a:ext>
            </a:extLst>
          </p:cNvPr>
          <p:cNvSpPr/>
          <p:nvPr/>
        </p:nvSpPr>
        <p:spPr>
          <a:xfrm>
            <a:off x="5477020" y="4872243"/>
            <a:ext cx="1237957" cy="1322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8EC69838-8587-4010-B5AB-50AA0453D9E0}"/>
              </a:ext>
            </a:extLst>
          </p:cNvPr>
          <p:cNvSpPr/>
          <p:nvPr/>
        </p:nvSpPr>
        <p:spPr>
          <a:xfrm>
            <a:off x="5477020" y="1493815"/>
            <a:ext cx="1237957" cy="1322363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83BA8A4-55C3-465B-8D23-166AF5552208}"/>
              </a:ext>
            </a:extLst>
          </p:cNvPr>
          <p:cNvSpPr/>
          <p:nvPr/>
        </p:nvSpPr>
        <p:spPr>
          <a:xfrm>
            <a:off x="2458720" y="1682194"/>
            <a:ext cx="1237957" cy="1133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E03B7F-EE6F-4384-A690-95BB68C83085}"/>
              </a:ext>
            </a:extLst>
          </p:cNvPr>
          <p:cNvSpPr/>
          <p:nvPr/>
        </p:nvSpPr>
        <p:spPr>
          <a:xfrm>
            <a:off x="2458720" y="3474831"/>
            <a:ext cx="1237957" cy="11339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73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75B938A-611A-4589-AB09-10F5CD07E2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342" y="1194093"/>
            <a:ext cx="2322777" cy="3432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C787C6D-874E-45E0-A308-7A57E8C6A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62" y="935875"/>
            <a:ext cx="3538238" cy="2335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B98376-E57C-4D1C-8EC0-B2C73A055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50" y="671731"/>
            <a:ext cx="3953681" cy="25993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B727E8F-5C31-48EF-808B-7206E3EF48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9404" y="3429000"/>
            <a:ext cx="4654537" cy="32866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D57D386-422F-4AE1-85A5-69859352A4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190" y="4413292"/>
            <a:ext cx="1841152" cy="2444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2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03091CD-58E8-4FFF-85C3-5709BFA7C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8" y="703386"/>
            <a:ext cx="7887287" cy="6154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600D51-66CC-44CD-9925-8592EF468E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28" y="1672074"/>
            <a:ext cx="3434003" cy="4559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1089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5F2F38-C7C6-47E8-832C-969D1B29F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75" y="0"/>
            <a:ext cx="400685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94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1CA5F5-450B-4040-8045-2897B739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>
                <a:latin typeface="Monotype Corsiva" panose="03010101010201010101" pitchFamily="66" charset="0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A2C8AB-245D-40B7-9836-0DD60EEB7F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</a:rPr>
              <a:t>Закреплять навыки счета в пределах 5, умение образовывать число 5 на основе сравнения двух групп предметов, выраженных соседними числами 4 и 5.</a:t>
            </a:r>
          </a:p>
          <a:p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</a:rPr>
              <a:t>Совершенствовать умение различать и называть плоские и объемные геометрические фигуры (круг, квадрат, треугольник, прямоугольник; шар, куб, цилиндр).</a:t>
            </a:r>
          </a:p>
          <a:p>
            <a:r>
              <a:rPr lang="ru-RU" sz="3200" dirty="0">
                <a:solidFill>
                  <a:srgbClr val="000000"/>
                </a:solidFill>
                <a:latin typeface="Monotype Corsiva" panose="03010101010201010101" pitchFamily="66" charset="0"/>
              </a:rPr>
              <a:t>Уточнить представления о последовательности частей суток: утро, день, вечер, ночь.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665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9887677-4CD2-45AE-8597-540B89686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76445"/>
            <a:ext cx="11802794" cy="6814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762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FF90452-5CD8-4F7E-A35E-0FFA0A809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" y="1521167"/>
            <a:ext cx="10966938" cy="32291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E4A075-7081-4A89-9360-0015F21613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26948"/>
            <a:ext cx="1842868" cy="2441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2EF6E-F209-4093-8114-7EF26F548E8D}"/>
              </a:ext>
            </a:extLst>
          </p:cNvPr>
          <p:cNvSpPr txBox="1"/>
          <p:nvPr/>
        </p:nvSpPr>
        <p:spPr>
          <a:xfrm>
            <a:off x="921433" y="1167224"/>
            <a:ext cx="1034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Назови и покажи знакомые геометрические фигуры.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262215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73B0706-F236-457D-9F2F-1934604A2F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0848" y="4601202"/>
            <a:ext cx="1841152" cy="2438611"/>
          </a:xfrm>
          <a:prstGeom prst="rect">
            <a:avLst/>
          </a:prstGeom>
        </p:spPr>
      </p:pic>
      <p:sp>
        <p:nvSpPr>
          <p:cNvPr id="5" name="Куб 4">
            <a:extLst>
              <a:ext uri="{FF2B5EF4-FFF2-40B4-BE49-F238E27FC236}">
                <a16:creationId xmlns="" xmlns:a16="http://schemas.microsoft.com/office/drawing/2014/main" id="{ED145BD9-71DE-40D0-B5FA-46822BD5AD21}"/>
              </a:ext>
            </a:extLst>
          </p:cNvPr>
          <p:cNvSpPr/>
          <p:nvPr/>
        </p:nvSpPr>
        <p:spPr>
          <a:xfrm>
            <a:off x="576775" y="1628336"/>
            <a:ext cx="1786597" cy="180066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>
            <a:extLst>
              <a:ext uri="{FF2B5EF4-FFF2-40B4-BE49-F238E27FC236}">
                <a16:creationId xmlns="" xmlns:a16="http://schemas.microsoft.com/office/drawing/2014/main" id="{690E0C58-5763-4D37-BCE5-95477DB84AB4}"/>
              </a:ext>
            </a:extLst>
          </p:cNvPr>
          <p:cNvSpPr/>
          <p:nvPr/>
        </p:nvSpPr>
        <p:spPr>
          <a:xfrm>
            <a:off x="548639" y="1628336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>
            <a:extLst>
              <a:ext uri="{FF2B5EF4-FFF2-40B4-BE49-F238E27FC236}">
                <a16:creationId xmlns="" xmlns:a16="http://schemas.microsoft.com/office/drawing/2014/main" id="{A18C5485-A992-4D74-B713-3DEC3246AEC7}"/>
              </a:ext>
            </a:extLst>
          </p:cNvPr>
          <p:cNvSpPr/>
          <p:nvPr/>
        </p:nvSpPr>
        <p:spPr>
          <a:xfrm>
            <a:off x="2968283" y="4018669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уб 8">
            <a:extLst>
              <a:ext uri="{FF2B5EF4-FFF2-40B4-BE49-F238E27FC236}">
                <a16:creationId xmlns="" xmlns:a16="http://schemas.microsoft.com/office/drawing/2014/main" id="{9959AA84-B327-42E7-AB6D-7C126120E321}"/>
              </a:ext>
            </a:extLst>
          </p:cNvPr>
          <p:cNvSpPr/>
          <p:nvPr/>
        </p:nvSpPr>
        <p:spPr>
          <a:xfrm>
            <a:off x="5502813" y="1601373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>
            <a:extLst>
              <a:ext uri="{FF2B5EF4-FFF2-40B4-BE49-F238E27FC236}">
                <a16:creationId xmlns="" xmlns:a16="http://schemas.microsoft.com/office/drawing/2014/main" id="{73907E5B-8564-4396-891A-414A7FA3B5DD}"/>
              </a:ext>
            </a:extLst>
          </p:cNvPr>
          <p:cNvSpPr/>
          <p:nvPr/>
        </p:nvSpPr>
        <p:spPr>
          <a:xfrm>
            <a:off x="8299938" y="4018669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Цилиндр 10">
            <a:extLst>
              <a:ext uri="{FF2B5EF4-FFF2-40B4-BE49-F238E27FC236}">
                <a16:creationId xmlns="" xmlns:a16="http://schemas.microsoft.com/office/drawing/2014/main" id="{4F5C8356-B686-4709-AB2C-CBFBD03C6B0F}"/>
              </a:ext>
            </a:extLst>
          </p:cNvPr>
          <p:cNvSpPr/>
          <p:nvPr/>
        </p:nvSpPr>
        <p:spPr>
          <a:xfrm>
            <a:off x="5652867" y="4018669"/>
            <a:ext cx="1432565" cy="1800665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>
            <a:extLst>
              <a:ext uri="{FF2B5EF4-FFF2-40B4-BE49-F238E27FC236}">
                <a16:creationId xmlns="" xmlns:a16="http://schemas.microsoft.com/office/drawing/2014/main" id="{7BBEB7A7-8495-4DC3-BDD8-93D6C3483A42}"/>
              </a:ext>
            </a:extLst>
          </p:cNvPr>
          <p:cNvSpPr/>
          <p:nvPr/>
        </p:nvSpPr>
        <p:spPr>
          <a:xfrm>
            <a:off x="671186" y="4018669"/>
            <a:ext cx="1432565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Цилиндр 12">
            <a:extLst>
              <a:ext uri="{FF2B5EF4-FFF2-40B4-BE49-F238E27FC236}">
                <a16:creationId xmlns="" xmlns:a16="http://schemas.microsoft.com/office/drawing/2014/main" id="{97134BD1-31D2-4D38-9A63-0AEB1FBEB884}"/>
              </a:ext>
            </a:extLst>
          </p:cNvPr>
          <p:cNvSpPr/>
          <p:nvPr/>
        </p:nvSpPr>
        <p:spPr>
          <a:xfrm>
            <a:off x="8679765" y="1601373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>
            <a:extLst>
              <a:ext uri="{FF2B5EF4-FFF2-40B4-BE49-F238E27FC236}">
                <a16:creationId xmlns="" xmlns:a16="http://schemas.microsoft.com/office/drawing/2014/main" id="{68643F3C-B675-4D84-BC44-57F515B5F7B3}"/>
              </a:ext>
            </a:extLst>
          </p:cNvPr>
          <p:cNvSpPr/>
          <p:nvPr/>
        </p:nvSpPr>
        <p:spPr>
          <a:xfrm>
            <a:off x="3158197" y="1628336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22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0757DDC-1EA5-4F0F-8677-F1D0571145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77645"/>
            <a:ext cx="1841152" cy="2438611"/>
          </a:xfrm>
          <a:prstGeom prst="rect">
            <a:avLst/>
          </a:prstGeom>
        </p:spPr>
      </p:pic>
      <p:sp>
        <p:nvSpPr>
          <p:cNvPr id="6" name="Цилиндр 5">
            <a:extLst>
              <a:ext uri="{FF2B5EF4-FFF2-40B4-BE49-F238E27FC236}">
                <a16:creationId xmlns="" xmlns:a16="http://schemas.microsoft.com/office/drawing/2014/main" id="{1FD2C948-6CAE-4565-9D05-8BDBF1FBE36D}"/>
              </a:ext>
            </a:extLst>
          </p:cNvPr>
          <p:cNvSpPr/>
          <p:nvPr/>
        </p:nvSpPr>
        <p:spPr>
          <a:xfrm>
            <a:off x="8892036" y="1636853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>
            <a:extLst>
              <a:ext uri="{FF2B5EF4-FFF2-40B4-BE49-F238E27FC236}">
                <a16:creationId xmlns="" xmlns:a16="http://schemas.microsoft.com/office/drawing/2014/main" id="{B6D08319-E13D-4C53-B34D-1F9156CDA478}"/>
              </a:ext>
            </a:extLst>
          </p:cNvPr>
          <p:cNvSpPr/>
          <p:nvPr/>
        </p:nvSpPr>
        <p:spPr>
          <a:xfrm>
            <a:off x="6566088" y="1646521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>
            <a:extLst>
              <a:ext uri="{FF2B5EF4-FFF2-40B4-BE49-F238E27FC236}">
                <a16:creationId xmlns="" xmlns:a16="http://schemas.microsoft.com/office/drawing/2014/main" id="{A769179C-5873-4EB7-BE14-8809D55A3819}"/>
              </a:ext>
            </a:extLst>
          </p:cNvPr>
          <p:cNvSpPr/>
          <p:nvPr/>
        </p:nvSpPr>
        <p:spPr>
          <a:xfrm>
            <a:off x="4303443" y="1628335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>
            <a:extLst>
              <a:ext uri="{FF2B5EF4-FFF2-40B4-BE49-F238E27FC236}">
                <a16:creationId xmlns="" xmlns:a16="http://schemas.microsoft.com/office/drawing/2014/main" id="{4DF06BCD-3950-4CB6-9C34-E62C1F08AED7}"/>
              </a:ext>
            </a:extLst>
          </p:cNvPr>
          <p:cNvSpPr/>
          <p:nvPr/>
        </p:nvSpPr>
        <p:spPr>
          <a:xfrm>
            <a:off x="2110074" y="1628335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55A5050-B926-4A82-BBFA-A084E2FE9E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737" y="4240809"/>
            <a:ext cx="1798476" cy="1816765"/>
          </a:xfrm>
          <a:prstGeom prst="rect">
            <a:avLst/>
          </a:prstGeom>
        </p:spPr>
      </p:pic>
      <p:sp>
        <p:nvSpPr>
          <p:cNvPr id="11" name="Куб 10">
            <a:extLst>
              <a:ext uri="{FF2B5EF4-FFF2-40B4-BE49-F238E27FC236}">
                <a16:creationId xmlns="" xmlns:a16="http://schemas.microsoft.com/office/drawing/2014/main" id="{3E6977CA-5847-4DBF-9C3D-D73785C3821B}"/>
              </a:ext>
            </a:extLst>
          </p:cNvPr>
          <p:cNvSpPr/>
          <p:nvPr/>
        </p:nvSpPr>
        <p:spPr>
          <a:xfrm>
            <a:off x="8512209" y="4203606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>
            <a:extLst>
              <a:ext uri="{FF2B5EF4-FFF2-40B4-BE49-F238E27FC236}">
                <a16:creationId xmlns="" xmlns:a16="http://schemas.microsoft.com/office/drawing/2014/main" id="{3AFF57A8-2E1A-41B3-B9AC-FBE67F1AB2F1}"/>
              </a:ext>
            </a:extLst>
          </p:cNvPr>
          <p:cNvSpPr/>
          <p:nvPr/>
        </p:nvSpPr>
        <p:spPr>
          <a:xfrm>
            <a:off x="6186261" y="4240809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>
            <a:extLst>
              <a:ext uri="{FF2B5EF4-FFF2-40B4-BE49-F238E27FC236}">
                <a16:creationId xmlns="" xmlns:a16="http://schemas.microsoft.com/office/drawing/2014/main" id="{03CCBB36-BB39-4FFB-A83A-F9DB6685AB41}"/>
              </a:ext>
            </a:extLst>
          </p:cNvPr>
          <p:cNvSpPr/>
          <p:nvPr/>
        </p:nvSpPr>
        <p:spPr>
          <a:xfrm>
            <a:off x="1719736" y="4256910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68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89D099-6269-45C7-B783-FA0BBCE843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5387" y="4193239"/>
            <a:ext cx="1841152" cy="2438611"/>
          </a:xfrm>
          <a:prstGeom prst="rect">
            <a:avLst/>
          </a:prstGeom>
        </p:spPr>
      </p:pic>
      <p:sp>
        <p:nvSpPr>
          <p:cNvPr id="5" name="Куб 4">
            <a:extLst>
              <a:ext uri="{FF2B5EF4-FFF2-40B4-BE49-F238E27FC236}">
                <a16:creationId xmlns="" xmlns:a16="http://schemas.microsoft.com/office/drawing/2014/main" id="{9D68A97F-205A-455F-ABAF-062DC2FB3204}"/>
              </a:ext>
            </a:extLst>
          </p:cNvPr>
          <p:cNvSpPr/>
          <p:nvPr/>
        </p:nvSpPr>
        <p:spPr>
          <a:xfrm>
            <a:off x="581386" y="1748433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>
            <a:extLst>
              <a:ext uri="{FF2B5EF4-FFF2-40B4-BE49-F238E27FC236}">
                <a16:creationId xmlns="" xmlns:a16="http://schemas.microsoft.com/office/drawing/2014/main" id="{EE8B0083-894A-48EE-ABA2-A6A8153978CB}"/>
              </a:ext>
            </a:extLst>
          </p:cNvPr>
          <p:cNvSpPr/>
          <p:nvPr/>
        </p:nvSpPr>
        <p:spPr>
          <a:xfrm>
            <a:off x="4020936" y="4512212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>
            <a:extLst>
              <a:ext uri="{FF2B5EF4-FFF2-40B4-BE49-F238E27FC236}">
                <a16:creationId xmlns="" xmlns:a16="http://schemas.microsoft.com/office/drawing/2014/main" id="{EA4451DF-CF4B-4001-9E13-AC67EBBEECC5}"/>
              </a:ext>
            </a:extLst>
          </p:cNvPr>
          <p:cNvSpPr/>
          <p:nvPr/>
        </p:nvSpPr>
        <p:spPr>
          <a:xfrm>
            <a:off x="7338646" y="1748433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>
            <a:extLst>
              <a:ext uri="{FF2B5EF4-FFF2-40B4-BE49-F238E27FC236}">
                <a16:creationId xmlns="" xmlns:a16="http://schemas.microsoft.com/office/drawing/2014/main" id="{F5BC1493-7157-4370-A979-D522B0133A40}"/>
              </a:ext>
            </a:extLst>
          </p:cNvPr>
          <p:cNvSpPr/>
          <p:nvPr/>
        </p:nvSpPr>
        <p:spPr>
          <a:xfrm>
            <a:off x="5032677" y="1748433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>
            <a:extLst>
              <a:ext uri="{FF2B5EF4-FFF2-40B4-BE49-F238E27FC236}">
                <a16:creationId xmlns="" xmlns:a16="http://schemas.microsoft.com/office/drawing/2014/main" id="{616945AA-D6B6-48D5-A9F1-100B5F243CEA}"/>
              </a:ext>
            </a:extLst>
          </p:cNvPr>
          <p:cNvSpPr/>
          <p:nvPr/>
        </p:nvSpPr>
        <p:spPr>
          <a:xfrm>
            <a:off x="2726708" y="1748433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>
            <a:extLst>
              <a:ext uri="{FF2B5EF4-FFF2-40B4-BE49-F238E27FC236}">
                <a16:creationId xmlns="" xmlns:a16="http://schemas.microsoft.com/office/drawing/2014/main" id="{2C1E2B2F-D4AB-4EC8-B813-1C42BFC43293}"/>
              </a:ext>
            </a:extLst>
          </p:cNvPr>
          <p:cNvSpPr/>
          <p:nvPr/>
        </p:nvSpPr>
        <p:spPr>
          <a:xfrm>
            <a:off x="10044919" y="1854590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>
            <a:extLst>
              <a:ext uri="{FF2B5EF4-FFF2-40B4-BE49-F238E27FC236}">
                <a16:creationId xmlns="" xmlns:a16="http://schemas.microsoft.com/office/drawing/2014/main" id="{516288B1-12AA-478C-8F36-D91B85151CA6}"/>
              </a:ext>
            </a:extLst>
          </p:cNvPr>
          <p:cNvSpPr/>
          <p:nvPr/>
        </p:nvSpPr>
        <p:spPr>
          <a:xfrm>
            <a:off x="7706459" y="1854590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>
            <a:extLst>
              <a:ext uri="{FF2B5EF4-FFF2-40B4-BE49-F238E27FC236}">
                <a16:creationId xmlns="" xmlns:a16="http://schemas.microsoft.com/office/drawing/2014/main" id="{A974E8CA-4D30-44F8-9B72-A40188B1A4D9}"/>
              </a:ext>
            </a:extLst>
          </p:cNvPr>
          <p:cNvSpPr/>
          <p:nvPr/>
        </p:nvSpPr>
        <p:spPr>
          <a:xfrm>
            <a:off x="5368000" y="1856935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>
            <a:extLst>
              <a:ext uri="{FF2B5EF4-FFF2-40B4-BE49-F238E27FC236}">
                <a16:creationId xmlns="" xmlns:a16="http://schemas.microsoft.com/office/drawing/2014/main" id="{11F4EF15-4DF5-4D43-B927-7061E85C42C9}"/>
              </a:ext>
            </a:extLst>
          </p:cNvPr>
          <p:cNvSpPr/>
          <p:nvPr/>
        </p:nvSpPr>
        <p:spPr>
          <a:xfrm>
            <a:off x="3231972" y="1889891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>
            <a:extLst>
              <a:ext uri="{FF2B5EF4-FFF2-40B4-BE49-F238E27FC236}">
                <a16:creationId xmlns="" xmlns:a16="http://schemas.microsoft.com/office/drawing/2014/main" id="{74699683-7616-42A3-91F2-37FB22017158}"/>
              </a:ext>
            </a:extLst>
          </p:cNvPr>
          <p:cNvSpPr/>
          <p:nvPr/>
        </p:nvSpPr>
        <p:spPr>
          <a:xfrm>
            <a:off x="1065549" y="1856935"/>
            <a:ext cx="1786597" cy="180066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>
            <a:extLst>
              <a:ext uri="{FF2B5EF4-FFF2-40B4-BE49-F238E27FC236}">
                <a16:creationId xmlns="" xmlns:a16="http://schemas.microsoft.com/office/drawing/2014/main" id="{A020093E-F0F2-4B69-94B8-14ADD0D59DFC}"/>
              </a:ext>
            </a:extLst>
          </p:cNvPr>
          <p:cNvSpPr/>
          <p:nvPr/>
        </p:nvSpPr>
        <p:spPr>
          <a:xfrm>
            <a:off x="7706459" y="4329333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>
            <a:extLst>
              <a:ext uri="{FF2B5EF4-FFF2-40B4-BE49-F238E27FC236}">
                <a16:creationId xmlns="" xmlns:a16="http://schemas.microsoft.com/office/drawing/2014/main" id="{59ED3530-FA7A-4FD7-80FE-065039D2D888}"/>
              </a:ext>
            </a:extLst>
          </p:cNvPr>
          <p:cNvSpPr/>
          <p:nvPr/>
        </p:nvSpPr>
        <p:spPr>
          <a:xfrm>
            <a:off x="5368000" y="4329333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Цилиндр 10">
            <a:extLst>
              <a:ext uri="{FF2B5EF4-FFF2-40B4-BE49-F238E27FC236}">
                <a16:creationId xmlns="" xmlns:a16="http://schemas.microsoft.com/office/drawing/2014/main" id="{65874AEB-20F9-4E61-8B89-C0A247009C10}"/>
              </a:ext>
            </a:extLst>
          </p:cNvPr>
          <p:cNvSpPr/>
          <p:nvPr/>
        </p:nvSpPr>
        <p:spPr>
          <a:xfrm>
            <a:off x="3231972" y="4329333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>
            <a:extLst>
              <a:ext uri="{FF2B5EF4-FFF2-40B4-BE49-F238E27FC236}">
                <a16:creationId xmlns="" xmlns:a16="http://schemas.microsoft.com/office/drawing/2014/main" id="{00EC9895-FF05-46A2-B7F9-7ECB64A5B690}"/>
              </a:ext>
            </a:extLst>
          </p:cNvPr>
          <p:cNvSpPr/>
          <p:nvPr/>
        </p:nvSpPr>
        <p:spPr>
          <a:xfrm>
            <a:off x="1065549" y="4329333"/>
            <a:ext cx="1406770" cy="1800664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6648C32-6970-427D-BA5B-418EBE7BB0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4034" y="4263814"/>
            <a:ext cx="1841152" cy="2438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19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D8E3D8-C8F8-44B3-AF7A-10A02C635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8475"/>
            <a:ext cx="11788726" cy="66599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7F435AE-929C-4B2D-ABDB-A96355D799CD}"/>
              </a:ext>
            </a:extLst>
          </p:cNvPr>
          <p:cNvSpPr/>
          <p:nvPr/>
        </p:nvSpPr>
        <p:spPr>
          <a:xfrm>
            <a:off x="1603717" y="872196"/>
            <a:ext cx="1139483" cy="10972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8910C54-EF6C-4D90-94B5-38E1F88C9BEF}"/>
              </a:ext>
            </a:extLst>
          </p:cNvPr>
          <p:cNvSpPr/>
          <p:nvPr/>
        </p:nvSpPr>
        <p:spPr>
          <a:xfrm>
            <a:off x="1603717" y="2602523"/>
            <a:ext cx="1716258" cy="998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99CA32E2-3C1D-4277-AD0A-CC5548E591AF}"/>
              </a:ext>
            </a:extLst>
          </p:cNvPr>
          <p:cNvCxnSpPr/>
          <p:nvPr/>
        </p:nvCxnSpPr>
        <p:spPr>
          <a:xfrm>
            <a:off x="1603717" y="2264898"/>
            <a:ext cx="5992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6FEF1E6-0DC2-4743-99A3-A4C1AD13998A}"/>
              </a:ext>
            </a:extLst>
          </p:cNvPr>
          <p:cNvCxnSpPr/>
          <p:nvPr/>
        </p:nvCxnSpPr>
        <p:spPr>
          <a:xfrm>
            <a:off x="1603717" y="675249"/>
            <a:ext cx="5992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BD18896B-AADC-4502-B795-D9B9DA05D572}"/>
              </a:ext>
            </a:extLst>
          </p:cNvPr>
          <p:cNvCxnSpPr/>
          <p:nvPr/>
        </p:nvCxnSpPr>
        <p:spPr>
          <a:xfrm>
            <a:off x="1603717" y="3854548"/>
            <a:ext cx="5992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6F1ED836-B839-46F7-A6E4-771C31ED0616}"/>
              </a:ext>
            </a:extLst>
          </p:cNvPr>
          <p:cNvCxnSpPr/>
          <p:nvPr/>
        </p:nvCxnSpPr>
        <p:spPr>
          <a:xfrm>
            <a:off x="7596554" y="675249"/>
            <a:ext cx="0" cy="3179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FF1037A-354A-4370-91F3-73230D74C732}"/>
              </a:ext>
            </a:extLst>
          </p:cNvPr>
          <p:cNvCxnSpPr/>
          <p:nvPr/>
        </p:nvCxnSpPr>
        <p:spPr>
          <a:xfrm>
            <a:off x="1603717" y="675249"/>
            <a:ext cx="0" cy="3179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справка 1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D1284A5-2667-4703-BC96-1E3E3D111C29}"/>
              </a:ext>
            </a:extLst>
          </p:cNvPr>
          <p:cNvSpPr/>
          <p:nvPr/>
        </p:nvSpPr>
        <p:spPr>
          <a:xfrm>
            <a:off x="4937057" y="870087"/>
            <a:ext cx="1042416" cy="1042416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954312B-AF08-4D83-9041-062655339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4774" y="2532374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353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5419</TotalTime>
  <Words>174</Words>
  <Application>Microsoft Office PowerPoint</Application>
  <PresentationFormat>Произвольный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к занятию по ФЭМП в Старшей группе.</vt:lpstr>
      <vt:lpstr>Задачи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Демина</dc:creator>
  <cp:lastModifiedBy>User</cp:lastModifiedBy>
  <cp:revision>13</cp:revision>
  <dcterms:created xsi:type="dcterms:W3CDTF">2019-11-27T16:26:48Z</dcterms:created>
  <dcterms:modified xsi:type="dcterms:W3CDTF">2020-12-06T09:08:47Z</dcterms:modified>
</cp:coreProperties>
</file>